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8" r:id="rId3"/>
    <p:sldId id="344" r:id="rId4"/>
    <p:sldId id="341" r:id="rId5"/>
    <p:sldId id="326" r:id="rId6"/>
    <p:sldId id="328" r:id="rId7"/>
    <p:sldId id="329" r:id="rId8"/>
    <p:sldId id="322" r:id="rId9"/>
    <p:sldId id="282" r:id="rId10"/>
    <p:sldId id="331" r:id="rId11"/>
    <p:sldId id="345" r:id="rId12"/>
    <p:sldId id="336" r:id="rId13"/>
    <p:sldId id="337" r:id="rId14"/>
    <p:sldId id="346" r:id="rId15"/>
    <p:sldId id="339" r:id="rId16"/>
    <p:sldId id="347" r:id="rId17"/>
    <p:sldId id="338" r:id="rId18"/>
    <p:sldId id="348" r:id="rId19"/>
    <p:sldId id="290" r:id="rId20"/>
    <p:sldId id="349" r:id="rId21"/>
    <p:sldId id="342" r:id="rId22"/>
    <p:sldId id="350" r:id="rId23"/>
    <p:sldId id="333" r:id="rId24"/>
    <p:sldId id="351" r:id="rId25"/>
    <p:sldId id="343" r:id="rId26"/>
    <p:sldId id="352" r:id="rId27"/>
    <p:sldId id="299" r:id="rId28"/>
    <p:sldId id="276" r:id="rId2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orient="horz" pos="142">
          <p15:clr>
            <a:srgbClr val="A4A3A4"/>
          </p15:clr>
        </p15:guide>
        <p15:guide id="7" orient="horz" pos="4178">
          <p15:clr>
            <a:srgbClr val="A4A3A4"/>
          </p15:clr>
        </p15:guide>
        <p15:guide id="8" pos="272">
          <p15:clr>
            <a:srgbClr val="A4A3A4"/>
          </p15:clr>
        </p15:guide>
        <p15:guide id="9" pos="5488">
          <p15:clr>
            <a:srgbClr val="A4A3A4"/>
          </p15:clr>
        </p15:guide>
        <p15:guide id="10" pos="2880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  <p15:guide id="13" pos="3288">
          <p15:clr>
            <a:srgbClr val="A4A3A4"/>
          </p15:clr>
        </p15:guide>
        <p15:guide id="14" pos="3379">
          <p15:clr>
            <a:srgbClr val="A4A3A4"/>
          </p15:clr>
        </p15:guide>
        <p15:guide id="15" pos="3719">
          <p15:clr>
            <a:srgbClr val="A4A3A4"/>
          </p15:clr>
        </p15:guide>
        <p15:guide id="16" pos="3810">
          <p15:clr>
            <a:srgbClr val="A4A3A4"/>
          </p15:clr>
        </p15:guide>
        <p15:guide id="17" pos="4173">
          <p15:clr>
            <a:srgbClr val="A4A3A4"/>
          </p15:clr>
        </p15:guide>
        <p15:guide id="18" pos="4263">
          <p15:clr>
            <a:srgbClr val="A4A3A4"/>
          </p15:clr>
        </p15:guide>
        <p15:guide id="19" pos="4604">
          <p15:clr>
            <a:srgbClr val="A4A3A4"/>
          </p15:clr>
        </p15:guide>
        <p15:guide id="20" pos="4694">
          <p15:clr>
            <a:srgbClr val="A4A3A4"/>
          </p15:clr>
        </p15:guide>
        <p15:guide id="21" pos="5057">
          <p15:clr>
            <a:srgbClr val="A4A3A4"/>
          </p15:clr>
        </p15:guide>
        <p15:guide id="22" pos="5148">
          <p15:clr>
            <a:srgbClr val="A4A3A4"/>
          </p15:clr>
        </p15:guide>
        <p15:guide id="23" pos="2472">
          <p15:clr>
            <a:srgbClr val="A4A3A4"/>
          </p15:clr>
        </p15:guide>
        <p15:guide id="24" pos="2381">
          <p15:clr>
            <a:srgbClr val="A4A3A4"/>
          </p15:clr>
        </p15:guide>
        <p15:guide id="25" pos="2041">
          <p15:clr>
            <a:srgbClr val="A4A3A4"/>
          </p15:clr>
        </p15:guide>
        <p15:guide id="26" pos="1950">
          <p15:clr>
            <a:srgbClr val="A4A3A4"/>
          </p15:clr>
        </p15:guide>
        <p15:guide id="27" pos="1587">
          <p15:clr>
            <a:srgbClr val="A4A3A4"/>
          </p15:clr>
        </p15:guide>
        <p15:guide id="28" pos="1497">
          <p15:clr>
            <a:srgbClr val="A4A3A4"/>
          </p15:clr>
        </p15:guide>
        <p15:guide id="29" pos="1156">
          <p15:clr>
            <a:srgbClr val="A4A3A4"/>
          </p15:clr>
        </p15:guide>
        <p15:guide id="30" pos="1066">
          <p15:clr>
            <a:srgbClr val="A4A3A4"/>
          </p15:clr>
        </p15:guide>
        <p15:guide id="31" pos="703">
          <p15:clr>
            <a:srgbClr val="A4A3A4"/>
          </p15:clr>
        </p15:guide>
        <p15:guide id="32" pos="612">
          <p15:clr>
            <a:srgbClr val="A4A3A4"/>
          </p15:clr>
        </p15:guide>
        <p15:guide id="33" pos="136">
          <p15:clr>
            <a:srgbClr val="A4A3A4"/>
          </p15:clr>
        </p15:guide>
        <p15:guide id="34" pos="5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5A5"/>
    <a:srgbClr val="EB829B"/>
    <a:srgbClr val="FFFFFF"/>
    <a:srgbClr val="000000"/>
    <a:srgbClr val="006E6E"/>
    <a:srgbClr val="BEC3C8"/>
    <a:srgbClr val="D20537"/>
    <a:srgbClr val="8C9196"/>
    <a:srgbClr val="2D373C"/>
    <a:srgbClr val="A5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82109"/>
  </p:normalViewPr>
  <p:slideViewPr>
    <p:cSldViewPr showGuides="1">
      <p:cViewPr varScale="1">
        <p:scale>
          <a:sx n="104" d="100"/>
          <a:sy n="104" d="100"/>
        </p:scale>
        <p:origin x="1064" y="192"/>
      </p:cViewPr>
      <p:guideLst>
        <p:guide orient="horz" pos="3929"/>
        <p:guide orient="horz" pos="255"/>
        <p:guide orient="horz" pos="958"/>
        <p:guide orient="horz" pos="4065"/>
        <p:guide orient="horz" pos="4110"/>
        <p:guide orient="horz" pos="142"/>
        <p:guide orient="horz" pos="4178"/>
        <p:guide pos="272"/>
        <p:guide pos="5488"/>
        <p:guide pos="2880"/>
        <p:guide pos="2835"/>
        <p:guide pos="2925"/>
        <p:guide pos="3288"/>
        <p:guide pos="3379"/>
        <p:guide pos="3719"/>
        <p:guide pos="3810"/>
        <p:guide pos="4173"/>
        <p:guide pos="4263"/>
        <p:guide pos="4604"/>
        <p:guide pos="4694"/>
        <p:guide pos="5057"/>
        <p:guide pos="5148"/>
        <p:guide pos="2472"/>
        <p:guide pos="2381"/>
        <p:guide pos="2041"/>
        <p:guide pos="1950"/>
        <p:guide pos="1587"/>
        <p:guide pos="1497"/>
        <p:guide pos="1156"/>
        <p:guide pos="1066"/>
        <p:guide pos="703"/>
        <p:guide pos="612"/>
        <p:guide pos="136"/>
        <p:guide pos="5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4FEB8E-57CB-43C0-BEF7-4F4116A5252C}" type="datetimeFigureOut">
              <a:rPr lang="de-CH" smtClean="0"/>
              <a:t>21.04.21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53D58F-CC03-47C4-AC79-D3C984A615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8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Nachdem die Umfrage unter den Studierenden nur ein sehr marginales Interesse an </a:t>
            </a:r>
            <a:r>
              <a:rPr lang="de-DE" dirty="0" err="1"/>
              <a:t>Eucor</a:t>
            </a:r>
            <a:r>
              <a:rPr lang="de-DE" dirty="0"/>
              <a:t> ergeben hat, wurde die Thematik durch die </a:t>
            </a:r>
            <a:r>
              <a:rPr lang="de-DE" dirty="0" err="1"/>
              <a:t>Eucor</a:t>
            </a:r>
            <a:r>
              <a:rPr lang="de-DE" dirty="0"/>
              <a:t> Student Delegation in den SR getragen, wo der Auftrag an den Vorstand erging im Rektorat anzufragen, wie die Uni selbst zu </a:t>
            </a:r>
            <a:r>
              <a:rPr lang="de-DE" dirty="0" err="1"/>
              <a:t>Eucor</a:t>
            </a:r>
            <a:r>
              <a:rPr lang="de-DE" dirty="0"/>
              <a:t> steht.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563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In der Zeile unten steht, was ich momentan mache. </a:t>
            </a:r>
          </a:p>
          <a:p>
            <a:endParaRPr lang="de-CH" dirty="0"/>
          </a:p>
          <a:p>
            <a:r>
              <a:rPr lang="de-CH" dirty="0"/>
              <a:t>Zu den einzelnen Punkten</a:t>
            </a:r>
          </a:p>
          <a:p>
            <a:endParaRPr lang="de-CH" dirty="0"/>
          </a:p>
          <a:p>
            <a:r>
              <a:rPr lang="de-CH" dirty="0"/>
              <a:t>- Regelmässige Öffentlichkeitsarbeit: Ich bilde möglichst divers </a:t>
            </a:r>
            <a:r>
              <a:rPr lang="de-CH" dirty="0" err="1"/>
              <a:t>Studikultur</a:t>
            </a:r>
            <a:r>
              <a:rPr lang="de-CH" dirty="0"/>
              <a:t> und –</a:t>
            </a:r>
            <a:r>
              <a:rPr lang="de-CH" dirty="0" err="1"/>
              <a:t>politik</a:t>
            </a:r>
            <a:r>
              <a:rPr lang="de-CH" dirty="0"/>
              <a:t> in meiner Öffentlichkeitsarbeit ab. Gerne können die FGs ermuntert werden, mir regelmässiger Material zukommen zu lassen, falls sie dieses im NL oder auf </a:t>
            </a:r>
            <a:r>
              <a:rPr lang="de-CH" dirty="0" err="1"/>
              <a:t>Insta</a:t>
            </a:r>
            <a:r>
              <a:rPr lang="de-CH" dirty="0"/>
              <a:t> geteilt haben möchten.</a:t>
            </a:r>
          </a:p>
          <a:p>
            <a:r>
              <a:rPr lang="de-CH" dirty="0"/>
              <a:t>- Neue Website: Eine neue Website ist in Planung, damit die </a:t>
            </a:r>
            <a:r>
              <a:rPr lang="de-CH" dirty="0" err="1"/>
              <a:t>skuba</a:t>
            </a:r>
            <a:r>
              <a:rPr lang="de-CH" dirty="0"/>
              <a:t> nahbarer wird und nützliche Informationen einfacher gefunden werden können.</a:t>
            </a:r>
          </a:p>
          <a:p>
            <a:endParaRPr lang="de-CH" dirty="0"/>
          </a:p>
          <a:p>
            <a:r>
              <a:rPr lang="de-CH" dirty="0"/>
              <a:t>- Betreuung und Planung Verso: regelmässiger Austausch mit dem Leitungsteam des Verso. Im Moment schauen wir, inwiefern die Räumlichkeiten wieder für studierende genutzt werden können. </a:t>
            </a:r>
          </a:p>
          <a:p>
            <a:endParaRPr lang="de-CH" dirty="0"/>
          </a:p>
          <a:p>
            <a:r>
              <a:rPr lang="de-CH" dirty="0"/>
              <a:t>- Vernetzungsplattform für Studi-Kultur: Es ist in Zusammenarbeit mit dem </a:t>
            </a:r>
            <a:r>
              <a:rPr lang="de-CH" dirty="0" err="1"/>
              <a:t>JetztZeit.Blog</a:t>
            </a:r>
            <a:r>
              <a:rPr lang="de-CH" dirty="0"/>
              <a:t> eine Plattform in Planung, die die vielen verschiedenen Vereine, Organisationen etc. in der Universität Basel abbilden sollen. So kann man sich gerade in den ersten Semestern besser orientieren.</a:t>
            </a:r>
          </a:p>
          <a:p>
            <a:pPr marL="171450" indent="-171450">
              <a:buFontTx/>
              <a:buChar char="-"/>
            </a:pPr>
            <a:r>
              <a:rPr lang="de-CH" dirty="0"/>
              <a:t>Umfrage finanzielle Situation: Die Umfrageergebnisse stehen bald bereit und sollen in einem Artikel beim </a:t>
            </a:r>
            <a:r>
              <a:rPr lang="de-CH" dirty="0" err="1"/>
              <a:t>JetztZeit.Blog</a:t>
            </a:r>
            <a:r>
              <a:rPr lang="de-CH" dirty="0"/>
              <a:t> veröffentlicht werden.</a:t>
            </a:r>
          </a:p>
          <a:p>
            <a:pPr marL="171450" indent="-171450">
              <a:buFontTx/>
              <a:buChar char="-"/>
            </a:pPr>
            <a:r>
              <a:rPr lang="de-CH" dirty="0"/>
              <a:t>Stadtrundgänge: Für das HS21 sind in Zusammenarbeit mit der Uni regelmässige Stadtrundgänge mit einer Kunsthistorikerin geplant. Diese sollen </a:t>
            </a:r>
            <a:r>
              <a:rPr lang="de-CH" dirty="0" err="1"/>
              <a:t>Erstsemestler</a:t>
            </a:r>
            <a:r>
              <a:rPr lang="de-CH" dirty="0"/>
              <a:t>*innen, Zugezogenen und Interessierten die Möglichkeit geben, die Umgebung der Universität Basel und die Topographie der Stadt aus einem anderen Blickwinkel kennenzulernen. Je nach Nachfrage, können die Rundgänge in 4 Sprachen durchgeführt werden (D/E/F/</a:t>
            </a:r>
            <a:r>
              <a:rPr lang="de-CH" dirty="0" err="1"/>
              <a:t>It</a:t>
            </a:r>
            <a:r>
              <a:rPr lang="de-CH" dirty="0"/>
              <a:t>), das Programm kann individuell auf die Bedürfnisse der </a:t>
            </a:r>
            <a:r>
              <a:rPr lang="de-CH"/>
              <a:t>Gruppe zugeschnitten werden.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107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98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25423"/>
            <a:ext cx="8928100" cy="48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 err="1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550" y="1376363"/>
            <a:ext cx="777240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550" y="2564904"/>
            <a:ext cx="680085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Autor, DD.MM.YY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1" y="382946"/>
            <a:ext cx="1628546" cy="5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7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Titel Vortrag, Autor, DD.MM.YY  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Universität Basel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8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25425"/>
            <a:ext cx="8928100" cy="277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 err="1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550" y="1376363"/>
            <a:ext cx="777240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550" y="2564904"/>
            <a:ext cx="680085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Autor, DD.MM.YY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1" y="382946"/>
            <a:ext cx="1628546" cy="568757"/>
          </a:xfrm>
          <a:prstGeom prst="rect">
            <a:avLst/>
          </a:prstGeom>
        </p:spPr>
      </p:pic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215900" y="2997200"/>
            <a:ext cx="8712200" cy="3635375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240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Titel Vortrag, Autor, DD.MM.YY 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Universität Basel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168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20824"/>
            <a:ext cx="6192838" cy="3960000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767513" y="1520825"/>
            <a:ext cx="1944687" cy="47164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53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799" y="1520824"/>
            <a:ext cx="4068763" cy="2592000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CH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7" y="1520825"/>
            <a:ext cx="4068763" cy="2592000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4221088"/>
            <a:ext cx="4068763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643437" y="4221088"/>
            <a:ext cx="4068763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35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20824"/>
            <a:ext cx="2663826" cy="3276000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4901714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3240088" y="1520825"/>
            <a:ext cx="2663826" cy="3276000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CH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3240088" y="4901715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048374" y="1524273"/>
            <a:ext cx="2663826" cy="3276000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CH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6048374" y="4905163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505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Titel Vortrag, Autor, DD.MM.YY 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Universität Basel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404813"/>
            <a:ext cx="8280400" cy="5112000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31801" y="5625244"/>
            <a:ext cx="8280400" cy="6120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12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Vollflä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52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Titel Vortrag, Autor, DD.MM.YY  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Universität Basel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520826"/>
            <a:ext cx="8280200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800" y="6524626"/>
            <a:ext cx="2159000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 Vortrag, Autor, DD.MM.YY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660232" y="6525344"/>
            <a:ext cx="1908212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ctr">
              <a:defRPr sz="6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de-CH" dirty="0"/>
              <a:t>Universität Basel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525344"/>
            <a:ext cx="143756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32000" y="6453188"/>
            <a:ext cx="8280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54" r:id="rId9"/>
    <p:sldLayoutId id="2147483655" r:id="rId10"/>
  </p:sldLayoutIdLst>
  <p:hf hdr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.pagoni@unibas.ch" TargetMode="External"/><Relationship Id="rId2" Type="http://schemas.openxmlformats.org/officeDocument/2006/relationships/hyperlink" Target="mailto:ratspr&#228;sidium-skuba@unibas.ch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odle.com/poll/urfrnk6axmmikxek?utm_source=poll&amp;utm_medium=lin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ultur-skuba@unibas.c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Fachgruppentreffen</a:t>
            </a:r>
            <a:br>
              <a:rPr lang="de-CH" dirty="0"/>
            </a:br>
            <a:r>
              <a:rPr lang="de-CH" b="0" dirty="0"/>
              <a:t>der skuba</a:t>
            </a:r>
            <a:br>
              <a:rPr lang="de-CH" dirty="0"/>
            </a:br>
            <a:endParaRPr lang="de-CH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23.04.2021</a:t>
            </a:r>
          </a:p>
          <a:p>
            <a:endParaRPr lang="de-CH" dirty="0"/>
          </a:p>
          <a:p>
            <a:r>
              <a:rPr lang="de-CH" dirty="0"/>
              <a:t>18:00 – 20:00</a:t>
            </a:r>
          </a:p>
          <a:p>
            <a:endParaRPr lang="de-CH" dirty="0"/>
          </a:p>
          <a:p>
            <a:r>
              <a:rPr lang="de-CH" dirty="0"/>
              <a:t>Zoom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00" y="0"/>
            <a:ext cx="2450356" cy="15672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B49DFC3-8F89-8B43-A07C-C724F345F9CD}"/>
              </a:ext>
            </a:extLst>
          </p:cNvPr>
          <p:cNvSpPr txBox="1"/>
          <p:nvPr/>
        </p:nvSpPr>
        <p:spPr>
          <a:xfrm>
            <a:off x="7043351" y="35958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D9802C1-DEE5-914E-951E-0272D6080F9A}"/>
              </a:ext>
            </a:extLst>
          </p:cNvPr>
          <p:cNvSpPr txBox="1"/>
          <p:nvPr/>
        </p:nvSpPr>
        <p:spPr>
          <a:xfrm>
            <a:off x="5844746" y="317568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54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Geschäftsführung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Zuständigkeitsbereiche</a:t>
            </a:r>
          </a:p>
          <a:p>
            <a:pPr marL="268288" indent="-92075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Administration:</a:t>
            </a:r>
            <a:br>
              <a:rPr lang="de-CH" dirty="0"/>
            </a:br>
            <a:r>
              <a:rPr lang="de-CH" dirty="0"/>
              <a:t>- Personalwesen</a:t>
            </a:r>
            <a:br>
              <a:rPr lang="de-CH" dirty="0"/>
            </a:br>
            <a:r>
              <a:rPr lang="de-CH" dirty="0"/>
              <a:t>- Finanzbuchhaltung</a:t>
            </a:r>
            <a:br>
              <a:rPr lang="de-CH" dirty="0"/>
            </a:br>
            <a:r>
              <a:rPr lang="de-CH" dirty="0"/>
              <a:t>- Budgetierung &amp; Jahresabschlüsse</a:t>
            </a:r>
            <a:br>
              <a:rPr lang="de-CH" dirty="0"/>
            </a:b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Weitere Aufgaben (Auswahl):</a:t>
            </a:r>
            <a:br>
              <a:rPr lang="de-CH" dirty="0"/>
            </a:br>
            <a:r>
              <a:rPr lang="de-CH" dirty="0"/>
              <a:t>- Studierendenrat (Traktandensystem etc.)</a:t>
            </a:r>
            <a:br>
              <a:rPr lang="de-CH" dirty="0"/>
            </a:br>
            <a:r>
              <a:rPr lang="de-CH" dirty="0"/>
              <a:t>- Homepage (teilw.)</a:t>
            </a:r>
            <a:br>
              <a:rPr lang="de-CH" dirty="0"/>
            </a:br>
            <a:r>
              <a:rPr lang="de-CH" dirty="0"/>
              <a:t>- Passwortmutationen (passwort-skuba@unibas.ch)</a:t>
            </a:r>
            <a:br>
              <a:rPr lang="de-CH" dirty="0"/>
            </a:br>
            <a:r>
              <a:rPr lang="de-CH" dirty="0"/>
              <a:t>- Sitzungszimmerreservationen </a:t>
            </a:r>
            <a:br>
              <a:rPr lang="de-CH" dirty="0"/>
            </a:br>
            <a:r>
              <a:rPr lang="de-CH" dirty="0"/>
              <a:t>- Kommunikation &amp; Anfragen skuba@unibas.ch</a:t>
            </a:r>
            <a:br>
              <a:rPr lang="de-CH" dirty="0"/>
            </a:b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Unterstützung des Vorstands bei der Umsetzung div. Projekte und Aufgaben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Aktuell: Jahresabschlüsse </a:t>
            </a:r>
            <a:r>
              <a:rPr lang="de-CH" dirty="0">
                <a:sym typeface="Wingdings" pitchFamily="2" charset="2"/>
              </a:rPr>
              <a:t> Update am FG-Treffen im FS 2020</a:t>
            </a:r>
            <a:endParaRPr lang="de-CH" dirty="0"/>
          </a:p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>
                <a:solidFill>
                  <a:srgbClr val="000000"/>
                </a:solidFill>
              </a:rPr>
              <a:pPr/>
              <a:t>10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Geschweifte Klammer rechts 6"/>
          <p:cNvSpPr/>
          <p:nvPr/>
        </p:nvSpPr>
        <p:spPr>
          <a:xfrm>
            <a:off x="4427984" y="2420888"/>
            <a:ext cx="576064" cy="720080"/>
          </a:xfrm>
          <a:prstGeom prst="rightBrac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119488" y="2637484"/>
            <a:ext cx="2736304" cy="3851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CH" dirty="0" err="1">
                <a:solidFill>
                  <a:srgbClr val="000000"/>
                </a:solidFill>
              </a:rPr>
              <a:t>skuba</a:t>
            </a:r>
            <a:r>
              <a:rPr lang="de-CH" dirty="0">
                <a:solidFill>
                  <a:srgbClr val="000000"/>
                </a:solidFill>
              </a:rPr>
              <a:t> &amp; Verso</a:t>
            </a:r>
          </a:p>
        </p:txBody>
      </p:sp>
    </p:spTree>
    <p:extLst>
      <p:ext uri="{BB962C8B-B14F-4D97-AF65-F5344CB8AC3E}">
        <p14:creationId xmlns:p14="http://schemas.microsoft.com/office/powerpoint/2010/main" val="180435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AF278-F2B2-C94D-9F1C-A87098F5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Traktanden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CB3732-F8F6-1F40-A650-4D5EBF54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8CE560-4177-164E-AA95-953B973E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11</a:t>
            </a:fld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9006919-EA10-E44F-A679-C68F892FF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637"/>
              </p:ext>
            </p:extLst>
          </p:nvPr>
        </p:nvGraphicFramePr>
        <p:xfrm>
          <a:off x="379234" y="980728"/>
          <a:ext cx="8189210" cy="50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4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Begrüssung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Aktuelles aus den einzelnen Ressorts des Vorstands &amp; der Geschäftsführung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  <a:latin typeface="Arial" panose="020B0604020202020204" pitchFamily="34" charset="0"/>
                        </a:rPr>
                        <a:t>Bericht aus der Task Force &amp; dem Jour Fixe mit dem Vizerektorat Lehre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Fachgruppenveranstaltungen in Präsenz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Mailverteiler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6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Sondertreffen für finanzverantwortliche Personen der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2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7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Herbstsemester 2021 (Sorgen, Wünsche, Buddy-Programm &amp; Möglichkeiten)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2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Studierendenrat &amp;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9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Diskussionsrunde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83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10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3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8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D52E2-8B8A-2746-93BC-DF959C45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Bericht aus der Corona Task Force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72C011-A5F1-3A43-8561-2DC626A3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6069FC-F647-224E-9A86-2EE489A8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3D693B0E-BAA5-E249-8E6C-2CBDB4BC2E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" b="14834"/>
          <a:stretch/>
        </p:blipFill>
        <p:spPr>
          <a:xfrm>
            <a:off x="6180636" y="620688"/>
            <a:ext cx="2390698" cy="1980000"/>
          </a:xfr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0C0F8F6-B7CF-1F41-B815-2E02E7F538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2204864"/>
            <a:ext cx="5796384" cy="39602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Vertreter*innen aus allen Bereichen der Uni, Sitzung z.Z. wöchentlich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Zwiespalt aktuell: Präsenzwunsch und Pandemie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Lösung für jetzt: Hybride Lehre oder weiter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Lösung für FS 21: Wöchentliche Evaluierung ab August mit Rektorat, Studiendekanen und Studierenden</a:t>
            </a:r>
          </a:p>
          <a:p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D36D86-09B0-504B-8557-35A64E0111BE}"/>
              </a:ext>
            </a:extLst>
          </p:cNvPr>
          <p:cNvSpPr txBox="1"/>
          <p:nvPr/>
        </p:nvSpPr>
        <p:spPr>
          <a:xfrm>
            <a:off x="1532238" y="375645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17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76AE5-6504-CB49-8531-C46E7F98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Bericht über den Jour Fixe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51FAC44-4BCC-0B4B-B3C2-9ADF99C5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6"/>
          <a:stretch/>
        </p:blipFill>
        <p:spPr>
          <a:xfrm>
            <a:off x="5592987" y="404812"/>
            <a:ext cx="2982436" cy="2520000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D7F84F-52D0-9B43-8F9E-D31F2CC0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EC26D3-DD00-9744-883B-A3C5F8E1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0F43736-345D-234E-B51C-841A5782CD48}"/>
              </a:ext>
            </a:extLst>
          </p:cNvPr>
          <p:cNvSpPr txBox="1"/>
          <p:nvPr/>
        </p:nvSpPr>
        <p:spPr>
          <a:xfrm>
            <a:off x="827584" y="2276872"/>
            <a:ext cx="5256584" cy="4032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dirty="0"/>
              <a:t>Vizerektorat Lehre &amp; </a:t>
            </a:r>
            <a:r>
              <a:rPr lang="de-DE" dirty="0" err="1"/>
              <a:t>skuba</a:t>
            </a:r>
            <a:r>
              <a:rPr lang="de-DE" dirty="0"/>
              <a:t> Präsidium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dirty="0"/>
              <a:t>Sitzung einmal im Monat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dirty="0"/>
              <a:t>Ansprechpersonen für </a:t>
            </a:r>
            <a:r>
              <a:rPr lang="de-DE" dirty="0" err="1"/>
              <a:t>Eucor</a:t>
            </a:r>
            <a:r>
              <a:rPr lang="de-DE" dirty="0"/>
              <a:t> an den Fakultäten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dirty="0"/>
              <a:t>Prüfungen FS 21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dirty="0"/>
              <a:t>Vernetzung HS 21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58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D5E3F-DF48-374F-AAAE-BCCF0F7E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Traktanden</a:t>
            </a:r>
            <a:br>
              <a:rPr lang="de-DE" dirty="0"/>
            </a:b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BAEDE9-67FA-604F-8C55-1B5F1906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B6872C-8CCE-D348-8FE6-3AEBB014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14</a:t>
            </a:fld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1BF7FA7-8F04-B54A-98F0-917798024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92548"/>
              </p:ext>
            </p:extLst>
          </p:nvPr>
        </p:nvGraphicFramePr>
        <p:xfrm>
          <a:off x="379234" y="980728"/>
          <a:ext cx="8189210" cy="50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4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Begrüssung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Aktuelles aus den einzelnen Ressorts des Vorstands &amp; der Geschäftsführung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  <a:latin typeface="Arial" panose="020B0604020202020204" pitchFamily="34" charset="0"/>
                        </a:rPr>
                        <a:t>Bericht aus der Task Force &amp; dem Jour Fixe mit dem Vizerektorat Lehre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Fachgruppenveranstaltungen in Präsenz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Mailverteiler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6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Sondertreffen für finanzverantwortliche Personen der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2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7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Herbstsemester 2021 (Sorgen, Wünsche, Buddy-Programm &amp; Möglichkeiten)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2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Studierendenrat &amp;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9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Diskussionsrunde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83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10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3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91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1E705-47D6-584A-97C6-966859DC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Fachgruppenveranstaltungen in Präsenz?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7A199D-CDB1-DD4F-9378-A2498E14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27" y="1170256"/>
            <a:ext cx="8280200" cy="2258744"/>
          </a:xfrm>
        </p:spPr>
        <p:txBody>
          <a:bodyPr/>
          <a:lstStyle/>
          <a:p>
            <a:r>
              <a:rPr lang="de-CH" b="1" dirty="0"/>
              <a:t>Erlass: </a:t>
            </a:r>
            <a:endParaRPr lang="de-CH" dirty="0"/>
          </a:p>
          <a:p>
            <a:r>
              <a:rPr lang="de-CH" dirty="0"/>
              <a:t> </a:t>
            </a:r>
          </a:p>
          <a:p>
            <a:r>
              <a:rPr lang="de-CH" u="sng" dirty="0"/>
              <a:t>Versammlungen und Sitzungen in Zeiten der Covid-19-Pandemie</a:t>
            </a:r>
            <a:endParaRPr lang="de-CH" dirty="0"/>
          </a:p>
          <a:p>
            <a:r>
              <a:rPr lang="de-CH" dirty="0"/>
              <a:t> </a:t>
            </a:r>
          </a:p>
          <a:p>
            <a:r>
              <a:rPr lang="de-CH" baseline="30000" dirty="0"/>
              <a:t>1</a:t>
            </a:r>
            <a:r>
              <a:rPr lang="de-CH" dirty="0"/>
              <a:t>Die </a:t>
            </a:r>
            <a:r>
              <a:rPr lang="de-CH" dirty="0" err="1"/>
              <a:t>skuba</a:t>
            </a:r>
            <a:r>
              <a:rPr lang="de-CH" dirty="0"/>
              <a:t> und all ihre Organe (insbesondere die Fachgruppen und Kommissionen) müssen ihre Versammlungen und Sitzungen in einem elektronischen (online) Format abhalten.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6E2734-3163-AB46-8C0A-90733D55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2C8B92-F218-F34E-9883-1E19BD86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5AE014-82CA-0C4F-A2B7-905685EFA9FE}"/>
              </a:ext>
            </a:extLst>
          </p:cNvPr>
          <p:cNvSpPr txBox="1"/>
          <p:nvPr/>
        </p:nvSpPr>
        <p:spPr>
          <a:xfrm>
            <a:off x="515348" y="3671520"/>
            <a:ext cx="7956884" cy="20162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de-DE" b="1" dirty="0"/>
              <a:t>FAZIT: 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 </a:t>
            </a:r>
            <a:r>
              <a:rPr lang="de-DE" sz="1600" dirty="0"/>
              <a:t>Tendenziell möglich – niemand darf / soll ausgeschlossen werden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de-DE" sz="1600" b="1" dirty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Alle Veranstaltungen auf Uni-Gelände müssen angemeldet und genehmigt werden (SR &amp; Uni)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E-Mail an: </a:t>
            </a:r>
            <a:r>
              <a:rPr lang="de-DE" sz="1600" dirty="0">
                <a:hlinkClick r:id="rId2"/>
              </a:rPr>
              <a:t>ratspräsidium-skuba@unibas.ch</a:t>
            </a:r>
            <a:r>
              <a:rPr lang="de-DE" sz="1600" dirty="0"/>
              <a:t> / </a:t>
            </a:r>
            <a:r>
              <a:rPr lang="de-DE" sz="1600" dirty="0">
                <a:hlinkClick r:id="rId3"/>
              </a:rPr>
              <a:t>marco.pagoni@unibas.ch</a:t>
            </a:r>
            <a:r>
              <a:rPr lang="de-DE" sz="1600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07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BEF7E-D8F1-4646-BBF2-81AAAFE3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Traktanden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31DED4-2AB4-934E-816E-2CE626B0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57FA11-859E-564E-B56A-3E5E5571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16</a:t>
            </a:fld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60874B9-3832-7B46-AF5D-31F5D8DD6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44911"/>
              </p:ext>
            </p:extLst>
          </p:nvPr>
        </p:nvGraphicFramePr>
        <p:xfrm>
          <a:off x="379234" y="980728"/>
          <a:ext cx="8189210" cy="50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4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Begrüssung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Aktuelles aus den einzelnen Ressorts des Vorstands &amp; der Geschäftsführung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  <a:latin typeface="Arial" panose="020B0604020202020204" pitchFamily="34" charset="0"/>
                        </a:rPr>
                        <a:t>Bericht aus der Task Force &amp; dem Jour Fixe mit dem Vizerektorat Lehre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Fachgruppenveranstaltungen in Präsenz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Mailverteiler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6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Sondertreffen für finanzverantwortliche Personen der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2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7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Herbstsemester 2021 (Sorgen, Wünsche, Buddy-Programm &amp; Möglichkeiten)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2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Studierendenrat &amp;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9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Diskussionsrunde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83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10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3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07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24DFE-3800-7F46-A08D-017ED32C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Mailverteiler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06C31A-1383-064D-ACEF-B2CED77F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5837A4-61EC-3E4F-8E5C-795242E7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5C756E2-DE8D-814B-9A89-B45A70FA71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800" y="3789076"/>
            <a:ext cx="2663825" cy="2268192"/>
          </a:xfrm>
        </p:spPr>
        <p:txBody>
          <a:bodyPr/>
          <a:lstStyle/>
          <a:p>
            <a:pPr algn="ctr"/>
            <a:r>
              <a:rPr lang="de-DE" sz="1600" b="1" dirty="0"/>
              <a:t>Abmelden</a:t>
            </a:r>
          </a:p>
          <a:p>
            <a:pPr algn="ctr"/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Kann jede/</a:t>
            </a:r>
            <a:r>
              <a:rPr lang="de-DE" dirty="0" err="1"/>
              <a:t>r</a:t>
            </a:r>
            <a:r>
              <a:rPr lang="de-DE" dirty="0"/>
              <a:t> jederzeit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Anmeldung auf </a:t>
            </a:r>
            <a:r>
              <a:rPr lang="de-DE" dirty="0" err="1"/>
              <a:t>pCloud</a:t>
            </a:r>
            <a:r>
              <a:rPr lang="de-DE" dirty="0"/>
              <a:t> (“Informationen der </a:t>
            </a:r>
            <a:r>
              <a:rPr lang="de-DE" dirty="0" err="1"/>
              <a:t>skuba</a:t>
            </a:r>
            <a:r>
              <a:rPr lang="de-DE" dirty="0"/>
              <a:t>“ -&gt; „Mailverteiler“)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Mailverteiler um „</a:t>
            </a:r>
            <a:r>
              <a:rPr lang="de-DE" dirty="0" err="1"/>
              <a:t>leave</a:t>
            </a:r>
            <a:r>
              <a:rPr lang="de-DE" dirty="0"/>
              <a:t>“ ergänzen und von angemeldeter Adresse schicken</a:t>
            </a:r>
          </a:p>
        </p:txBody>
      </p:sp>
      <p:pic>
        <p:nvPicPr>
          <p:cNvPr id="22" name="Bildplatzhalter 21">
            <a:extLst>
              <a:ext uri="{FF2B5EF4-FFF2-40B4-BE49-F238E27FC236}">
                <a16:creationId xmlns:a16="http://schemas.microsoft.com/office/drawing/2014/main" id="{144AFBD7-88FE-C346-B55C-C2A379394E6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" b="19296"/>
          <a:stretch/>
        </p:blipFill>
        <p:spPr>
          <a:xfrm>
            <a:off x="323531" y="1180161"/>
            <a:ext cx="2405831" cy="1800000"/>
          </a:xfr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9D31EDC-16F4-CA40-8A19-640DA55230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40088" y="3789077"/>
            <a:ext cx="2663825" cy="2268192"/>
          </a:xfrm>
        </p:spPr>
        <p:txBody>
          <a:bodyPr/>
          <a:lstStyle/>
          <a:p>
            <a:pPr algn="ctr"/>
            <a:r>
              <a:rPr lang="de-DE" sz="1600" b="1" dirty="0"/>
              <a:t>Anmelden</a:t>
            </a:r>
          </a:p>
          <a:p>
            <a:pPr algn="ctr"/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Übernehmen wir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Mehrfach zu Anfang des Semesters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Fehlende Adressen per Mail an </a:t>
            </a:r>
            <a:r>
              <a:rPr lang="de-DE" dirty="0" err="1"/>
              <a:t>inneres-skuba@unibas.ch</a:t>
            </a:r>
            <a:endParaRPr lang="de-DE" dirty="0"/>
          </a:p>
        </p:txBody>
      </p:sp>
      <p:pic>
        <p:nvPicPr>
          <p:cNvPr id="24" name="Bildplatzhalter 23">
            <a:extLst>
              <a:ext uri="{FF2B5EF4-FFF2-40B4-BE49-F238E27FC236}">
                <a16:creationId xmlns:a16="http://schemas.microsoft.com/office/drawing/2014/main" id="{17AF37BF-2182-3C45-9297-F9482E90C55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 b="23967"/>
          <a:stretch/>
        </p:blipFill>
        <p:spPr>
          <a:xfrm>
            <a:off x="3355570" y="1291959"/>
            <a:ext cx="2548808" cy="1800000"/>
          </a:xfrm>
        </p:spPr>
      </p:pic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E93EF4A-F2B4-784A-950B-7C8EC511C8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48374" y="3789077"/>
            <a:ext cx="2663825" cy="2271640"/>
          </a:xfrm>
        </p:spPr>
        <p:txBody>
          <a:bodyPr/>
          <a:lstStyle/>
          <a:p>
            <a:pPr algn="ctr"/>
            <a:r>
              <a:rPr lang="de-DE" sz="1600" b="1" dirty="0"/>
              <a:t>Maximale </a:t>
            </a:r>
            <a:r>
              <a:rPr lang="de-DE" sz="1600" b="1" dirty="0" err="1"/>
              <a:t>Grösse</a:t>
            </a:r>
            <a:endParaRPr lang="de-DE" sz="1600" b="1" dirty="0"/>
          </a:p>
          <a:p>
            <a:pPr algn="ctr"/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5 MB 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Alles darüber kann nicht verschickt werden und landet im E-Mail </a:t>
            </a:r>
            <a:r>
              <a:rPr lang="de-DE" dirty="0" err="1"/>
              <a:t>Nirvana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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E76A0E7D-426B-E040-8A5F-316D6BD13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" b="14300"/>
          <a:stretch/>
        </p:blipFill>
        <p:spPr>
          <a:xfrm>
            <a:off x="6518669" y="1268923"/>
            <a:ext cx="212165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64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FF38A-AEF8-7F4F-8B44-8B703760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Traktanden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BC18CE-C558-4D42-8EA0-24259A87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A58EB3-9C33-624D-975F-467EC1CF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18</a:t>
            </a:fld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C435F44-F0F0-4F4A-8016-72C9C799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43683"/>
              </p:ext>
            </p:extLst>
          </p:nvPr>
        </p:nvGraphicFramePr>
        <p:xfrm>
          <a:off x="379234" y="980728"/>
          <a:ext cx="8189210" cy="50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4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Begrüssung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Aktuelles aus den einzelnen Ressorts des Vorstands &amp; der Geschäftsführung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  <a:latin typeface="Arial" panose="020B0604020202020204" pitchFamily="34" charset="0"/>
                        </a:rPr>
                        <a:t>Bericht aus der Task Force &amp; dem Jour Fixe mit dem Vizerektorat Lehre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Fachgruppenveranstaltungen in Präsenz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Mailverteiler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6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Sondertreffen für finanzverantwortliche Personen der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12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7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Herbstsemester 2021 (Sorgen, Wünsche, Buddy-Programm &amp; Möglichkeiten)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2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Studierendenrat &amp;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9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Diskussionsrunde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83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10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3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016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Sondertreffen für finanzverantwortliche Personen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19</a:t>
            </a:fld>
            <a:endParaRPr lang="de-CH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EEB583F8-021B-E748-87AB-456746F5EF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" b="14383"/>
          <a:stretch/>
        </p:blipFill>
        <p:spPr>
          <a:xfrm>
            <a:off x="1217761" y="1305107"/>
            <a:ext cx="2539290" cy="2160000"/>
          </a:xfrm>
        </p:spPr>
      </p:pic>
      <p:pic>
        <p:nvPicPr>
          <p:cNvPr id="15" name="Bildplatzhalter 1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E2E44EE-BF6D-2845-88F0-701191D61D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5" b="-1465"/>
          <a:stretch/>
        </p:blipFill>
        <p:spPr>
          <a:xfrm>
            <a:off x="5004048" y="1171631"/>
            <a:ext cx="3132138" cy="2484251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8F501C4-61E8-2A4A-8AA6-3040D4F156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800" y="3861048"/>
            <a:ext cx="4068763" cy="21962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Geplanter Workshop 1x pro 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Geschäftsführung + Inneres beantworten alle Fragen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Kontoeröffnung, Beiträge, Jahresrechnung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7A35E3F-B7E2-4747-8025-FF44C269BC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3437" y="3861048"/>
            <a:ext cx="4068763" cy="21962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Doodle: </a:t>
            </a:r>
            <a:r>
              <a:rPr lang="de-DE" dirty="0">
                <a:hlinkClick r:id="rId4"/>
              </a:rPr>
              <a:t>https://doodle.com/poll/urfrnk6axmmikxek?utm_source=poll&amp;utm_medium=link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30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Traktanden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</a:t>
            </a:fld>
            <a:endParaRPr lang="de-CH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C22986E-0A39-A646-81F8-913CAA4C4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17076"/>
              </p:ext>
            </p:extLst>
          </p:nvPr>
        </p:nvGraphicFramePr>
        <p:xfrm>
          <a:off x="379234" y="883080"/>
          <a:ext cx="8189210" cy="50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4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Begrüssung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Aktuelles aus den einzelnen Ressorts des Vorstands &amp; der Geschäftsführung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  <a:latin typeface="Arial" panose="020B0604020202020204" pitchFamily="34" charset="0"/>
                        </a:rPr>
                        <a:t>Bericht aus der Task Force &amp; dem Jour Fixe mit dem Vizerektorat Lehre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Fachgruppenveranstaltungen in Präsenz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Mailverteiler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6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Sondertreffen für finanzverantwortliche Personen der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2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7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Herbstsemester 2021 (Sorgen, Wünsche, Buddy-Programm &amp; Möglichkeiten)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2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Studierendenrat &amp;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9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Diskussionsrunde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83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10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3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008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6A5C8-5CBB-2549-92CA-18AAA564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Traktanden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12674A-007A-644B-BF3F-D0D41391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698F6D-F181-AB4F-B409-D94298F0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20</a:t>
            </a:fld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7179770-607C-7148-92D7-728144B35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467267"/>
              </p:ext>
            </p:extLst>
          </p:nvPr>
        </p:nvGraphicFramePr>
        <p:xfrm>
          <a:off x="379234" y="980728"/>
          <a:ext cx="8189210" cy="50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4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Begrüssung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Aktuelles aus den einzelnen Ressorts des Vorstands &amp; der Geschäftsführung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  <a:latin typeface="Arial" panose="020B0604020202020204" pitchFamily="34" charset="0"/>
                        </a:rPr>
                        <a:t>Bericht aus der Task Force &amp; dem Jour Fixe mit dem Vizerektorat Lehre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Fachgruppenveranstaltungen in Präsenz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Mailverteiler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6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Sondertreffen für finanzverantwortliche Personen der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2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7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Herbstsemester 2021 (Sorgen, Wünsche, Buddy-Programm &amp; Möglichkeiten)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Studierendenrat &amp;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9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Diskussionsrunde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83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10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3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18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BFE06-A284-3648-BE57-785BE6FD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Herbstsemester 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B9221E-52CA-6C46-81A4-1C570DDE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7B742E-DA69-274B-9A00-EFA7BD72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21</a:t>
            </a:fld>
            <a:endParaRPr lang="de-CH" dirty="0"/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C623C0D1-D400-804F-9073-7C02343013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" b="14243"/>
          <a:stretch/>
        </p:blipFill>
        <p:spPr>
          <a:xfrm>
            <a:off x="431800" y="1154184"/>
            <a:ext cx="2663825" cy="2271641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E154F-960C-C745-B6F9-22DE7A496F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800" y="3785626"/>
            <a:ext cx="2663825" cy="2271641"/>
          </a:xfrm>
        </p:spPr>
        <p:txBody>
          <a:bodyPr/>
          <a:lstStyle/>
          <a:p>
            <a:pPr algn="ctr"/>
            <a:r>
              <a:rPr lang="de-DE" sz="1600" b="1" dirty="0"/>
              <a:t>Stadttour / Schnitzeljagd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Schnitzeljagd durch Basel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Action </a:t>
            </a:r>
            <a:r>
              <a:rPr lang="de-DE" sz="1600" dirty="0" err="1"/>
              <a:t>Bound</a:t>
            </a:r>
            <a:r>
              <a:rPr lang="de-DE" sz="1600" dirty="0"/>
              <a:t> App</a:t>
            </a:r>
          </a:p>
        </p:txBody>
      </p:sp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4EFC4CA4-68B5-D14D-8575-9542B1A78AC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" b="14243"/>
          <a:stretch/>
        </p:blipFill>
        <p:spPr>
          <a:xfrm>
            <a:off x="3240088" y="1160749"/>
            <a:ext cx="2663825" cy="2265076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6AFDF8B-BD67-4E48-AD4D-6B21CA9F82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40088" y="3785627"/>
            <a:ext cx="2663825" cy="2271642"/>
          </a:xfrm>
        </p:spPr>
        <p:txBody>
          <a:bodyPr/>
          <a:lstStyle/>
          <a:p>
            <a:pPr algn="ctr"/>
            <a:r>
              <a:rPr lang="de-DE" sz="1600" b="1" dirty="0"/>
              <a:t>Mission </a:t>
            </a:r>
            <a:r>
              <a:rPr lang="de-DE" sz="1600" b="1" dirty="0" err="1"/>
              <a:t>Vimana</a:t>
            </a:r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Interaktives Theaterstück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Pilotdurchgang in diesem 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Durchgeführt von </a:t>
            </a:r>
            <a:r>
              <a:rPr lang="de-DE" sz="1600" dirty="0" err="1"/>
              <a:t>prinz</a:t>
            </a:r>
            <a:r>
              <a:rPr lang="de-DE" sz="1600" dirty="0"/>
              <a:t> </a:t>
            </a:r>
            <a:r>
              <a:rPr lang="de-DE" sz="1600" dirty="0" err="1"/>
              <a:t>ip</a:t>
            </a:r>
            <a:r>
              <a:rPr lang="de-DE" sz="1600" dirty="0"/>
              <a:t> (Unitheater + ehemalige)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618A3A86-B233-6749-A6CD-9CFAF17AD6B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" b="14243"/>
          <a:stretch/>
        </p:blipFill>
        <p:spPr>
          <a:xfrm>
            <a:off x="6048375" y="1160749"/>
            <a:ext cx="2663825" cy="2268251"/>
          </a:xfr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9D55950-471C-5848-B40C-371C045822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48374" y="3785627"/>
            <a:ext cx="2663825" cy="2275090"/>
          </a:xfrm>
        </p:spPr>
        <p:txBody>
          <a:bodyPr/>
          <a:lstStyle/>
          <a:p>
            <a:pPr algn="ctr"/>
            <a:r>
              <a:rPr lang="de-DE" sz="1600" b="1" dirty="0"/>
              <a:t>Eure Ideen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Padlet</a:t>
            </a:r>
            <a:r>
              <a:rPr lang="de-DE" sz="1600" dirty="0"/>
              <a:t>: https://</a:t>
            </a:r>
            <a:r>
              <a:rPr lang="de-DE" sz="1600" dirty="0" err="1"/>
              <a:t>padlet.com</a:t>
            </a:r>
            <a:r>
              <a:rPr lang="de-DE" sz="1600" dirty="0"/>
              <a:t>/</a:t>
            </a:r>
            <a:r>
              <a:rPr lang="de-DE" sz="1600" dirty="0" err="1"/>
              <a:t>inneresskuba</a:t>
            </a:r>
            <a:r>
              <a:rPr lang="de-DE" sz="1600" dirty="0"/>
              <a:t>/c2mosxblqav4gon7</a:t>
            </a:r>
          </a:p>
        </p:txBody>
      </p:sp>
    </p:spTree>
    <p:extLst>
      <p:ext uri="{BB962C8B-B14F-4D97-AF65-F5344CB8AC3E}">
        <p14:creationId xmlns:p14="http://schemas.microsoft.com/office/powerpoint/2010/main" val="321087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4AE1E-A5A0-B347-A677-D905A1A1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Traktanden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336B85-4B9F-1E49-943A-27DE392A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D30660-DE9B-7145-8709-2D23B8BC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22</a:t>
            </a:fld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15E30F5-5F69-2745-8023-4885E8AEF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46188"/>
              </p:ext>
            </p:extLst>
          </p:nvPr>
        </p:nvGraphicFramePr>
        <p:xfrm>
          <a:off x="379234" y="980728"/>
          <a:ext cx="8189210" cy="50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4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Begrüssung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Aktuelles aus den einzelnen Ressorts des Vorstands &amp; der Geschäftsführung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  <a:latin typeface="Arial" panose="020B0604020202020204" pitchFamily="34" charset="0"/>
                        </a:rPr>
                        <a:t>Bericht aus der Task Force &amp; dem Jour Fixe mit dem Vizerektorat Lehre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Fachgruppenveranstaltungen in Präsenz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Mailverteiler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6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Sondertreffen für finanzverantwortliche Personen der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2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7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Herbstsemester 2021 (Sorgen, Wünsche, Buddy-Programm &amp; Möglichkeiten)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2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Studierendenrat &amp;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9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Diskussionsrunde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83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10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3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637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Studierendenrat (SR) &amp; Fachgruppen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3548F8-BB58-264F-B3ED-81C9359D5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Umfrage zum jetzigen Stand auf Zoom</a:t>
            </a:r>
          </a:p>
          <a:p>
            <a:pPr marL="522900" lvl="1" indent="-342900"/>
            <a:r>
              <a:rPr lang="de-DE" sz="1600" dirty="0"/>
              <a:t>Bitte gebt an, wie ihr das aktuelle Verhältnis einschätzt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Finanzausgleich FGs</a:t>
            </a:r>
          </a:p>
          <a:p>
            <a:pPr marL="522900" lvl="1" indent="-342900"/>
            <a:r>
              <a:rPr lang="de-CH" sz="1600" dirty="0"/>
              <a:t>Einführung einer maximalen und minimalen Vermögensgrenze für Fachgruppen, die bezweckt, dass die Fachgruppenbeiträge der </a:t>
            </a:r>
            <a:r>
              <a:rPr lang="de-CH" sz="1600" dirty="0" err="1"/>
              <a:t>skuba</a:t>
            </a:r>
            <a:r>
              <a:rPr lang="de-CH" sz="1600" dirty="0"/>
              <a:t> bei Fachgruppen, welche das Maximum überschreiten, automatisch an Fachgruppen fliessen, welche das Minimum unterschreiten</a:t>
            </a:r>
          </a:p>
          <a:p>
            <a:pPr marL="522900" lvl="1" indent="-342900">
              <a:buFont typeface="+mj-lt"/>
              <a:buAutoNum type="arabicPeriod"/>
            </a:pPr>
            <a:endParaRPr lang="de-CH" sz="1600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SR-Wahlen</a:t>
            </a:r>
          </a:p>
          <a:p>
            <a:pPr marL="522900" lvl="1" indent="-342900"/>
            <a:r>
              <a:rPr lang="de-CH" sz="1600" dirty="0"/>
              <a:t>Reduktion der Sitzzahl des SR</a:t>
            </a:r>
          </a:p>
          <a:p>
            <a:pPr marL="522900" lvl="1" indent="-342900"/>
            <a:r>
              <a:rPr lang="de-CH" sz="1600" dirty="0"/>
              <a:t>Reglementarische Verhinderung von Stillen Wahlen durch eine Wahlpflicht mit stärkerer Verpflichtung der Fachgruppen bei der Durchführung der Wahlen</a:t>
            </a:r>
          </a:p>
          <a:p>
            <a:pPr marL="522900" lvl="1" indent="-342900"/>
            <a:r>
              <a:rPr lang="de-CH" sz="1600" dirty="0"/>
              <a:t>Änderung des Stimmstatus: Der SR soll nicht mehr von Fakultätsmitgliedern, sondern von Fachgruppenmitgliedern gewählt werden</a:t>
            </a:r>
          </a:p>
          <a:p>
            <a:pPr marL="522900" lvl="1" indent="-342900"/>
            <a:endParaRPr lang="de-DE" sz="1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074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E2648-F34E-7947-8C67-0ED22354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Traktanden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E7B14F-81A6-E54B-8DFF-20733847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A39414-0365-9C42-AB7A-058FBC12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24</a:t>
            </a:fld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A463067-EC9E-E047-97C0-4E62C5F0E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978744"/>
              </p:ext>
            </p:extLst>
          </p:nvPr>
        </p:nvGraphicFramePr>
        <p:xfrm>
          <a:off x="379234" y="980728"/>
          <a:ext cx="8189210" cy="50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4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Begrüssung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Aktuelles aus den einzelnen Ressorts des Vorstands &amp; der Geschäftsführung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  <a:latin typeface="Arial" panose="020B0604020202020204" pitchFamily="34" charset="0"/>
                        </a:rPr>
                        <a:t>Bericht aus der Task Force &amp; dem Jour Fixe mit dem Vizerektorat Lehre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Fachgruppenveranstaltungen in Präsenz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Mailverteiler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6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Sondertreffen für finanzverantwortliche Personen der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2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7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Herbstsemester 2021 (Sorgen, Wünsche, Buddy-Programm &amp; Möglichkeiten)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2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Studierendenrat &amp;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9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Diskussionsrunde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83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10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3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69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BAA27-997B-424B-9F55-04023829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Diskussionsrunde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4F17F99-3614-3641-B956-A0DFEAA2A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3"/>
          <a:stretch/>
        </p:blipFill>
        <p:spPr>
          <a:xfrm>
            <a:off x="2213768" y="1317586"/>
            <a:ext cx="4716463" cy="4140423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98C67E-1470-4148-A5FA-8EE7B82B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B0BA33-9FBB-DE4D-ADB9-9B8179D3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6508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D0A85-C6FD-E147-8A4E-138514E0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Traktanden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4B6C67-405F-6B4D-AF21-1E5B38A1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  <a:p>
            <a:pPr algn="r"/>
            <a:r>
              <a:rPr lang="de-CH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92ACF2-83AE-A246-A63A-DC667102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26</a:t>
            </a:fld>
            <a:endParaRPr lang="de-CH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A0FF918-0169-7149-BC60-450D01664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59605"/>
              </p:ext>
            </p:extLst>
          </p:nvPr>
        </p:nvGraphicFramePr>
        <p:xfrm>
          <a:off x="379234" y="980728"/>
          <a:ext cx="8189210" cy="50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4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Begrüssung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Aktuelles aus den einzelnen Ressorts des Vorstands &amp; der Geschäftsführung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  <a:latin typeface="Arial" panose="020B0604020202020204" pitchFamily="34" charset="0"/>
                        </a:rPr>
                        <a:t>Bericht aus der Task Force &amp; dem Jour Fixe mit dem Vizerektorat Lehre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Fachgruppenveranstaltungen in Präsenz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Mailverteiler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6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Sondertreffen für finanzverantwortliche Personen der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2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7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Herbstsemester 2021 (Sorgen, Wünsche, Buddy-Programm &amp; Möglichkeiten)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2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Studierendenrat &amp;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9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Diskussionsrunde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83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10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43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97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Varia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27</a:t>
            </a:fld>
            <a:endParaRPr lang="de-CH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2678725-8057-2B4C-8778-17304E0A3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0"/>
          <a:stretch/>
        </p:blipFill>
        <p:spPr>
          <a:xfrm>
            <a:off x="2213768" y="1520825"/>
            <a:ext cx="4716463" cy="3852391"/>
          </a:xfrm>
        </p:spPr>
      </p:pic>
    </p:spTree>
    <p:extLst>
      <p:ext uri="{BB962C8B-B14F-4D97-AF65-F5344CB8AC3E}">
        <p14:creationId xmlns:p14="http://schemas.microsoft.com/office/powerpoint/2010/main" val="1809680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Vielen Dank</a:t>
            </a:r>
            <a:br>
              <a:rPr lang="de-CH" dirty="0"/>
            </a:br>
            <a:r>
              <a:rPr lang="de-CH" b="0"/>
              <a:t>für Eure </a:t>
            </a:r>
            <a:r>
              <a:rPr lang="de-CH" b="0" dirty="0"/>
              <a:t>Aufmerksamkeit.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00" y="0"/>
            <a:ext cx="2450356" cy="15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32198-611E-5B4F-BFED-C0B73375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Traktanden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E620A1-2438-FD4F-A328-CC12F3F8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2AAD4F-F7F4-5448-94AC-58A962D6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3</a:t>
            </a:fld>
            <a:endParaRPr lang="de-CH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AB81EFFB-2277-8843-BEA0-2CB06EE47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19553"/>
              </p:ext>
            </p:extLst>
          </p:nvPr>
        </p:nvGraphicFramePr>
        <p:xfrm>
          <a:off x="379234" y="980728"/>
          <a:ext cx="8189210" cy="50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4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Begrüssung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Aktuelles aus den einzelnen Ressorts des Vorstands &amp; der Geschäftsführung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3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effectLst/>
                          <a:latin typeface="Arial" panose="020B0604020202020204" pitchFamily="34" charset="0"/>
                        </a:rPr>
                        <a:t>Bericht aus der Task Force &amp; dem Jour Fixe mit dem Vizerektorat Lehre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4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Fachgruppenveranstaltungen in Präsenz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5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Mailverteiler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6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Sondertreffen für finanzverantwortliche Personen der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120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7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Herbstsemester 2021 (Sorgen, Wünsche, Buddy-Programm &amp; Möglichkeiten)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2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8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Studierendenrat &amp; Fachgruppen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9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Diskussionsrunde 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83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10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</a:t>
                      </a:r>
                    </a:p>
                  </a:txBody>
                  <a:tcPr marL="144000" marR="144000" marT="90000" marB="90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3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3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55936"/>
          </a:xfrm>
        </p:spPr>
        <p:txBody>
          <a:bodyPr anchor="t">
            <a:normAutofit/>
          </a:bodyPr>
          <a:lstStyle/>
          <a:p>
            <a:r>
              <a:rPr lang="de-DE" dirty="0"/>
              <a:t>Ressort </a:t>
            </a:r>
            <a:r>
              <a:rPr lang="de-DE" dirty="0" err="1"/>
              <a:t>Äusseres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660232" y="6525344"/>
            <a:ext cx="1908212" cy="180000"/>
          </a:xfrm>
        </p:spPr>
        <p:txBody>
          <a:bodyPr anchor="t">
            <a:normAutofit/>
          </a:bodyPr>
          <a:lstStyle/>
          <a:p>
            <a:pPr algn="r">
              <a:spcAft>
                <a:spcPts val="600"/>
              </a:spcAft>
            </a:pPr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68444" y="6525344"/>
            <a:ext cx="14375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3811826-9277-4232-A2B5-17D05DFC7392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D39FB7C-CD54-46F2-968E-4E3F55A59A0D}"/>
              </a:ext>
            </a:extLst>
          </p:cNvPr>
          <p:cNvSpPr/>
          <p:nvPr/>
        </p:nvSpPr>
        <p:spPr>
          <a:xfrm>
            <a:off x="899592" y="2276872"/>
            <a:ext cx="2376264" cy="381642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B829B"/>
              </a:solidFill>
              <a:latin typeface="+mj-lt"/>
            </a:endParaRPr>
          </a:p>
          <a:p>
            <a:pPr algn="ctr"/>
            <a:endParaRPr lang="de-DE" dirty="0">
              <a:solidFill>
                <a:srgbClr val="EB829B"/>
              </a:solidFill>
              <a:latin typeface="+mj-lt"/>
            </a:endParaRPr>
          </a:p>
          <a:p>
            <a:pPr algn="ctr"/>
            <a:endParaRPr lang="de-DE" dirty="0">
              <a:solidFill>
                <a:schemeClr val="bg1"/>
              </a:solidFill>
              <a:latin typeface="+mj-lt"/>
            </a:endParaRPr>
          </a:p>
          <a:p>
            <a:pPr algn="ctr"/>
            <a:endParaRPr lang="de-DE" dirty="0">
              <a:solidFill>
                <a:schemeClr val="bg1"/>
              </a:solidFill>
              <a:latin typeface="+mj-lt"/>
            </a:endParaRPr>
          </a:p>
          <a:p>
            <a:pPr algn="ctr"/>
            <a:endParaRPr lang="de-DE" dirty="0">
              <a:solidFill>
                <a:schemeClr val="bg1"/>
              </a:solidFill>
              <a:latin typeface="+mj-lt"/>
            </a:endParaRPr>
          </a:p>
          <a:p>
            <a:pPr algn="ctr"/>
            <a:endParaRPr lang="de-DE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LOBBYING IN BASEL</a:t>
            </a:r>
          </a:p>
          <a:p>
            <a:pPr algn="ctr"/>
            <a:endParaRPr lang="de-DE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STARKES STUDENT COUNCIL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BC08B596-DBDD-4E27-AD38-54CD5699F641}"/>
              </a:ext>
            </a:extLst>
          </p:cNvPr>
          <p:cNvSpPr/>
          <p:nvPr/>
        </p:nvSpPr>
        <p:spPr>
          <a:xfrm>
            <a:off x="3542573" y="2276872"/>
            <a:ext cx="2376264" cy="381642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B829B"/>
              </a:solidFill>
              <a:latin typeface="+mj-lt"/>
            </a:endParaRPr>
          </a:p>
          <a:p>
            <a:pPr algn="ctr"/>
            <a:endParaRPr lang="de-DE" dirty="0">
              <a:latin typeface="+mj-lt"/>
            </a:endParaRPr>
          </a:p>
          <a:p>
            <a:pPr algn="ctr"/>
            <a:endParaRPr lang="de-DE" dirty="0">
              <a:latin typeface="+mj-lt"/>
            </a:endParaRPr>
          </a:p>
          <a:p>
            <a:pPr algn="ctr"/>
            <a:endParaRPr lang="de-DE" dirty="0">
              <a:latin typeface="+mj-lt"/>
            </a:endParaRPr>
          </a:p>
          <a:p>
            <a:pPr algn="ctr"/>
            <a:endParaRPr lang="de-DE" dirty="0">
              <a:latin typeface="+mj-lt"/>
            </a:endParaRPr>
          </a:p>
          <a:p>
            <a:pPr algn="ctr"/>
            <a:r>
              <a:rPr lang="de-DE" dirty="0">
                <a:latin typeface="+mj-lt"/>
              </a:rPr>
              <a:t>176. DV</a:t>
            </a:r>
          </a:p>
          <a:p>
            <a:pPr algn="ctr"/>
            <a:r>
              <a:rPr lang="de-DE" dirty="0">
                <a:latin typeface="+mj-lt"/>
              </a:rPr>
              <a:t>Sektionsrat</a:t>
            </a:r>
          </a:p>
          <a:p>
            <a:pPr algn="ctr"/>
            <a:r>
              <a:rPr lang="de-DE" dirty="0" err="1">
                <a:latin typeface="+mj-lt"/>
              </a:rPr>
              <a:t>HopoKo</a:t>
            </a:r>
            <a:endParaRPr lang="de-DE" dirty="0">
              <a:latin typeface="+mj-lt"/>
            </a:endParaRPr>
          </a:p>
          <a:p>
            <a:pPr algn="ctr"/>
            <a:r>
              <a:rPr lang="de-DE" dirty="0">
                <a:latin typeface="+mj-lt"/>
              </a:rPr>
              <a:t>CIS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B68BB769-30C7-4AD3-AC9F-7211EFA4A0FF}"/>
              </a:ext>
            </a:extLst>
          </p:cNvPr>
          <p:cNvSpPr/>
          <p:nvPr/>
        </p:nvSpPr>
        <p:spPr>
          <a:xfrm>
            <a:off x="6192180" y="2276872"/>
            <a:ext cx="2376264" cy="381642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  <a:p>
            <a:pPr algn="ctr"/>
            <a:endParaRPr lang="de-DE" dirty="0">
              <a:latin typeface="+mj-lt"/>
            </a:endParaRPr>
          </a:p>
          <a:p>
            <a:pPr algn="ctr"/>
            <a:r>
              <a:rPr lang="de-DE" dirty="0">
                <a:latin typeface="+mj-lt"/>
              </a:rPr>
              <a:t>THE DAVOS LAB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66FC35-82ED-4D5D-9304-85E4B17A8985}"/>
              </a:ext>
            </a:extLst>
          </p:cNvPr>
          <p:cNvSpPr txBox="1"/>
          <p:nvPr/>
        </p:nvSpPr>
        <p:spPr>
          <a:xfrm>
            <a:off x="986289" y="1016015"/>
            <a:ext cx="7488831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200"/>
              </a:lnSpc>
            </a:pPr>
            <a:endParaRPr lang="de-DE" sz="3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249D5FD8-D179-4A57-A2A0-238B873CB5C2}"/>
              </a:ext>
            </a:extLst>
          </p:cNvPr>
          <p:cNvSpPr/>
          <p:nvPr/>
        </p:nvSpPr>
        <p:spPr>
          <a:xfrm>
            <a:off x="1331640" y="2570786"/>
            <a:ext cx="1512168" cy="11521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5"/>
                </a:solidFill>
                <a:latin typeface="+mj-lt"/>
              </a:rPr>
              <a:t>skuba und </a:t>
            </a:r>
            <a:r>
              <a:rPr lang="de-DE" dirty="0" err="1">
                <a:solidFill>
                  <a:schemeClr val="accent5"/>
                </a:solidFill>
                <a:latin typeface="+mj-lt"/>
              </a:rPr>
              <a:t>Eucor</a:t>
            </a:r>
            <a:endParaRPr lang="de-DE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26914C43-7EF3-434E-BD3F-5A62E2CBCABC}"/>
              </a:ext>
            </a:extLst>
          </p:cNvPr>
          <p:cNvSpPr/>
          <p:nvPr/>
        </p:nvSpPr>
        <p:spPr>
          <a:xfrm>
            <a:off x="3974621" y="2570786"/>
            <a:ext cx="1512168" cy="11521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5"/>
                </a:solidFill>
                <a:latin typeface="+mj-lt"/>
              </a:rPr>
              <a:t>skuba im VSS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6476ADD1-D165-4343-B6F0-7C64A0C5A794}"/>
              </a:ext>
            </a:extLst>
          </p:cNvPr>
          <p:cNvSpPr/>
          <p:nvPr/>
        </p:nvSpPr>
        <p:spPr>
          <a:xfrm>
            <a:off x="6626494" y="2574167"/>
            <a:ext cx="1512168" cy="11521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5"/>
                </a:solidFill>
                <a:latin typeface="+mj-lt"/>
              </a:rPr>
              <a:t>Eigene Projekte</a:t>
            </a:r>
          </a:p>
        </p:txBody>
      </p:sp>
      <p:sp>
        <p:nvSpPr>
          <p:cNvPr id="7" name="Stern: 7 Zacken 6">
            <a:extLst>
              <a:ext uri="{FF2B5EF4-FFF2-40B4-BE49-F238E27FC236}">
                <a16:creationId xmlns:a16="http://schemas.microsoft.com/office/drawing/2014/main" id="{F35AC9B1-255C-42D9-807E-1BF82CFC7F39}"/>
              </a:ext>
            </a:extLst>
          </p:cNvPr>
          <p:cNvSpPr/>
          <p:nvPr/>
        </p:nvSpPr>
        <p:spPr>
          <a:xfrm>
            <a:off x="1278754" y="1278895"/>
            <a:ext cx="1656183" cy="1429307"/>
          </a:xfrm>
          <a:prstGeom prst="star7">
            <a:avLst/>
          </a:prstGeom>
          <a:solidFill>
            <a:srgbClr val="EB829B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Euer </a:t>
            </a:r>
          </a:p>
          <a:p>
            <a:pPr algn="ctr"/>
            <a:r>
              <a:rPr lang="de-DE" sz="1200" dirty="0"/>
              <a:t>Eindruck?</a:t>
            </a:r>
          </a:p>
        </p:txBody>
      </p:sp>
      <p:sp>
        <p:nvSpPr>
          <p:cNvPr id="17" name="Stern: 7 Zacken 16">
            <a:extLst>
              <a:ext uri="{FF2B5EF4-FFF2-40B4-BE49-F238E27FC236}">
                <a16:creationId xmlns:a16="http://schemas.microsoft.com/office/drawing/2014/main" id="{C7EA55A8-3455-465B-82B1-1F578A0917BD}"/>
              </a:ext>
            </a:extLst>
          </p:cNvPr>
          <p:cNvSpPr/>
          <p:nvPr/>
        </p:nvSpPr>
        <p:spPr>
          <a:xfrm>
            <a:off x="3917402" y="1278895"/>
            <a:ext cx="1656183" cy="1429307"/>
          </a:xfrm>
          <a:prstGeom prst="star7">
            <a:avLst/>
          </a:prstGeom>
          <a:solidFill>
            <a:srgbClr val="EB829B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Wir suchen euch!</a:t>
            </a:r>
          </a:p>
        </p:txBody>
      </p:sp>
      <p:sp>
        <p:nvSpPr>
          <p:cNvPr id="18" name="Stern: 7 Zacken 17">
            <a:extLst>
              <a:ext uri="{FF2B5EF4-FFF2-40B4-BE49-F238E27FC236}">
                <a16:creationId xmlns:a16="http://schemas.microsoft.com/office/drawing/2014/main" id="{8EE3008A-00D9-4E0C-9E17-BD21707DF561}"/>
              </a:ext>
            </a:extLst>
          </p:cNvPr>
          <p:cNvSpPr/>
          <p:nvPr/>
        </p:nvSpPr>
        <p:spPr>
          <a:xfrm>
            <a:off x="6611173" y="1301452"/>
            <a:ext cx="1656183" cy="1429307"/>
          </a:xfrm>
          <a:prstGeom prst="star7">
            <a:avLst/>
          </a:prstGeom>
          <a:solidFill>
            <a:srgbClr val="EB829B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Lust mit-zumachen?</a:t>
            </a:r>
          </a:p>
        </p:txBody>
      </p:sp>
    </p:spTree>
    <p:extLst>
      <p:ext uri="{BB962C8B-B14F-4D97-AF65-F5344CB8AC3E}">
        <p14:creationId xmlns:p14="http://schemas.microsoft.com/office/powerpoint/2010/main" val="314800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0B42E23-47CD-4ACA-9E75-1FA34FEF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Ressort Kultur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C03F36F2-6C8F-A048-B945-496FAC440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550194"/>
            <a:ext cx="8280400" cy="4657725"/>
          </a:xfrm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91797047-44A7-4354-8D46-7E83F92C0F8F}"/>
              </a:ext>
            </a:extLst>
          </p:cNvPr>
          <p:cNvSpPr txBox="1">
            <a:spLocks/>
          </p:cNvSpPr>
          <p:nvPr/>
        </p:nvSpPr>
        <p:spPr>
          <a:xfrm>
            <a:off x="431800" y="404813"/>
            <a:ext cx="828040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dirty="0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7D00F01B-47EC-4180-BFAD-647FF512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232" y="6525344"/>
            <a:ext cx="1908212" cy="180000"/>
          </a:xfrm>
        </p:spPr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83FF11A1-8F8D-459C-BAF5-E10684D8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8444" y="6525344"/>
            <a:ext cx="143756" cy="180000"/>
          </a:xfrm>
        </p:spPr>
        <p:txBody>
          <a:bodyPr/>
          <a:lstStyle/>
          <a:p>
            <a:fld id="{B3811826-9277-4232-A2B5-17D05DFC7392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65B18245-1EC0-4E61-904A-57794CE5B8EE}"/>
              </a:ext>
            </a:extLst>
          </p:cNvPr>
          <p:cNvSpPr txBox="1">
            <a:spLocks/>
          </p:cNvSpPr>
          <p:nvPr/>
        </p:nvSpPr>
        <p:spPr>
          <a:xfrm>
            <a:off x="426025" y="1338257"/>
            <a:ext cx="8280200" cy="3972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de-CH" dirty="0">
              <a:sym typeface="Wingdings" panose="05000000000000000000" pitchFamily="2" charset="2"/>
            </a:endParaRPr>
          </a:p>
          <a:p>
            <a:endParaRPr lang="de-CH" dirty="0"/>
          </a:p>
          <a:p>
            <a:pPr marL="285750" indent="-285750">
              <a:buFontTx/>
              <a:buChar char="-"/>
            </a:pPr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6B322095-EF05-4E8C-B5C9-C7E230100247}"/>
              </a:ext>
            </a:extLst>
          </p:cNvPr>
          <p:cNvSpPr txBox="1">
            <a:spLocks/>
          </p:cNvSpPr>
          <p:nvPr/>
        </p:nvSpPr>
        <p:spPr>
          <a:xfrm>
            <a:off x="437775" y="5179253"/>
            <a:ext cx="8280200" cy="16787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728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Ressort Lehre &amp; QS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Vorbereitung der </a:t>
            </a:r>
            <a:r>
              <a:rPr lang="de-CH" b="1" dirty="0"/>
              <a:t>Akkreditierung im Frühling 2022</a:t>
            </a:r>
          </a:p>
          <a:p>
            <a:pPr marL="285750" indent="-285750">
              <a:buFont typeface="Symbol" pitchFamily="2" charset="2"/>
              <a:buChar char="-"/>
            </a:pPr>
            <a:endParaRPr lang="de-CH" dirty="0"/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Einführung von </a:t>
            </a:r>
            <a:r>
              <a:rPr lang="de-CH" b="1" dirty="0"/>
              <a:t>Evaluationen der Leistungsüberprüfungen</a:t>
            </a:r>
            <a:r>
              <a:rPr lang="de-CH" dirty="0"/>
              <a:t> an allen Fakultäten</a:t>
            </a:r>
          </a:p>
          <a:p>
            <a:pPr marL="285750" indent="-285750">
              <a:buFont typeface="Symbol" pitchFamily="2" charset="2"/>
              <a:buChar char="-"/>
            </a:pPr>
            <a:endParaRPr lang="de-CH" dirty="0"/>
          </a:p>
          <a:p>
            <a:pPr marL="285750" indent="-285750">
              <a:buFont typeface="Symbol" pitchFamily="2" charset="2"/>
              <a:buChar char="-"/>
            </a:pPr>
            <a:r>
              <a:rPr lang="de-CH" b="1" dirty="0"/>
              <a:t>Digitale Lehre</a:t>
            </a:r>
            <a:r>
              <a:rPr lang="de-CH" dirty="0"/>
              <a:t> nach der Pandemie</a:t>
            </a:r>
          </a:p>
          <a:p>
            <a:pPr marL="285750" indent="-285750">
              <a:buFont typeface="Symbol" pitchFamily="2" charset="2"/>
              <a:buChar char="-"/>
            </a:pPr>
            <a:endParaRPr lang="de-CH" dirty="0"/>
          </a:p>
          <a:p>
            <a:pPr marL="285750" indent="-285750">
              <a:buFont typeface="Symbol" pitchFamily="2" charset="2"/>
              <a:buChar char="-"/>
            </a:pPr>
            <a:r>
              <a:rPr lang="de-CH" dirty="0"/>
              <a:t>Betreuung der </a:t>
            </a:r>
            <a:r>
              <a:rPr lang="de-CH" b="1" dirty="0"/>
              <a:t>AG Nachhaltigkeit</a:t>
            </a:r>
          </a:p>
          <a:p>
            <a:pPr marL="285750" indent="-285750">
              <a:buFont typeface="Symbol" pitchFamily="2" charset="2"/>
              <a:buChar char="-"/>
            </a:pPr>
            <a:endParaRPr lang="de-CH" dirty="0"/>
          </a:p>
          <a:p>
            <a:pPr marL="285750" indent="-285750">
              <a:buFont typeface="Symbol" pitchFamily="2" charset="2"/>
              <a:buChar char="-"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E919DC5-C7AC-BC41-929C-448B624E0FF6}"/>
              </a:ext>
            </a:extLst>
          </p:cNvPr>
          <p:cNvSpPr txBox="1"/>
          <p:nvPr/>
        </p:nvSpPr>
        <p:spPr>
          <a:xfrm>
            <a:off x="884420" y="178383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325F23-01D9-9C45-A1EB-3A5FDC774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346" y="2786584"/>
            <a:ext cx="1350654" cy="3450704"/>
          </a:xfrm>
          <a:prstGeom prst="rect">
            <a:avLst/>
          </a:prstGeom>
        </p:spPr>
      </p:pic>
      <p:pic>
        <p:nvPicPr>
          <p:cNvPr id="9" name="Bildplatzhalter 5">
            <a:extLst>
              <a:ext uri="{FF2B5EF4-FFF2-40B4-BE49-F238E27FC236}">
                <a16:creationId xmlns:a16="http://schemas.microsoft.com/office/drawing/2014/main" id="{898DF328-4118-9F46-B103-26B8C5C9F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>
          <a:xfrm>
            <a:off x="1982854" y="4338590"/>
            <a:ext cx="4486164" cy="18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4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Gremien und Kommissionen - Vakanzen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980728"/>
            <a:ext cx="8280200" cy="5400600"/>
          </a:xfrm>
        </p:spPr>
        <p:txBody>
          <a:bodyPr/>
          <a:lstStyle/>
          <a:p>
            <a:r>
              <a:rPr lang="en-US" dirty="0" err="1"/>
              <a:t>Eucor</a:t>
            </a:r>
            <a:r>
              <a:rPr lang="en-US" dirty="0"/>
              <a:t> Student Council: 1 </a:t>
            </a:r>
            <a:r>
              <a:rPr lang="en-US" dirty="0" err="1"/>
              <a:t>Vakanz</a:t>
            </a:r>
            <a:endParaRPr lang="en-US" dirty="0"/>
          </a:p>
          <a:p>
            <a:r>
              <a:rPr lang="en-US" dirty="0"/>
              <a:t>KÖSP: x </a:t>
            </a:r>
            <a:r>
              <a:rPr lang="en-US" dirty="0" err="1"/>
              <a:t>Vakanzen</a:t>
            </a:r>
            <a:endParaRPr lang="en-US" dirty="0"/>
          </a:p>
          <a:p>
            <a:r>
              <a:rPr lang="en-US" dirty="0"/>
              <a:t>VSS Delegation: 2 </a:t>
            </a:r>
            <a:r>
              <a:rPr lang="en-US" dirty="0" err="1"/>
              <a:t>Vakanzen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Fakultätsversammlung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Medizinische</a:t>
            </a:r>
            <a:r>
              <a:rPr lang="en-US" dirty="0"/>
              <a:t> </a:t>
            </a:r>
            <a:r>
              <a:rPr lang="en-US" dirty="0" err="1"/>
              <a:t>Fakultät</a:t>
            </a:r>
            <a:r>
              <a:rPr lang="en-US" dirty="0"/>
              <a:t>: 11 </a:t>
            </a:r>
            <a:r>
              <a:rPr lang="en-US" dirty="0" err="1"/>
              <a:t>Vakanzen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Phil.-nat. </a:t>
            </a:r>
            <a:r>
              <a:rPr lang="en-US" dirty="0" err="1"/>
              <a:t>Fakultät</a:t>
            </a:r>
            <a:r>
              <a:rPr lang="en-US" dirty="0"/>
              <a:t>: 7 </a:t>
            </a:r>
            <a:r>
              <a:rPr lang="en-US" dirty="0" err="1"/>
              <a:t>Vakanzen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wirtschaftswissenschaftliche</a:t>
            </a:r>
            <a:r>
              <a:rPr lang="en-US" dirty="0"/>
              <a:t> </a:t>
            </a:r>
            <a:r>
              <a:rPr lang="en-US" dirty="0" err="1"/>
              <a:t>Fakultät</a:t>
            </a:r>
            <a:r>
              <a:rPr lang="en-US" dirty="0"/>
              <a:t>: 2 </a:t>
            </a:r>
            <a:r>
              <a:rPr lang="en-US" dirty="0" err="1"/>
              <a:t>Vakanzen</a:t>
            </a:r>
            <a:endParaRPr lang="en-US" dirty="0"/>
          </a:p>
          <a:p>
            <a:endParaRPr lang="en-US" dirty="0"/>
          </a:p>
          <a:p>
            <a:r>
              <a:rPr lang="en-US" dirty="0"/>
              <a:t>Regenz: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en-US" dirty="0"/>
              <a:t>phil.-nat. </a:t>
            </a:r>
            <a:r>
              <a:rPr lang="en-US" dirty="0" err="1"/>
              <a:t>Fakultät</a:t>
            </a:r>
            <a:r>
              <a:rPr lang="en-US" dirty="0"/>
              <a:t>: 2 </a:t>
            </a:r>
            <a:r>
              <a:rPr lang="en-US" dirty="0" err="1"/>
              <a:t>Vakanzen</a:t>
            </a:r>
            <a:endParaRPr lang="en-US" dirty="0"/>
          </a:p>
          <a:p>
            <a:pPr marL="285750" indent="-285750">
              <a:buFont typeface="Symbol" pitchFamily="2" charset="2"/>
              <a:buChar char="-"/>
            </a:pPr>
            <a:r>
              <a:rPr lang="en-US" dirty="0" err="1"/>
              <a:t>theologische</a:t>
            </a:r>
            <a:r>
              <a:rPr lang="en-US" dirty="0"/>
              <a:t> </a:t>
            </a:r>
            <a:r>
              <a:rPr lang="en-US" dirty="0" err="1"/>
              <a:t>Fakultät</a:t>
            </a:r>
            <a:r>
              <a:rPr lang="en-US" dirty="0"/>
              <a:t>: 1 </a:t>
            </a:r>
            <a:r>
              <a:rPr lang="en-US" dirty="0" err="1"/>
              <a:t>Vakanz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B256AE-CA87-9D40-9E3E-4430D56C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861048"/>
            <a:ext cx="4716064" cy="23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0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Ressort Soziales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BBB7AE-4907-4F2A-96E0-2FBEBD98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493" y="162021"/>
            <a:ext cx="1783085" cy="178308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3598F12-A06C-4BCB-913D-1561DE96D909}"/>
              </a:ext>
            </a:extLst>
          </p:cNvPr>
          <p:cNvSpPr txBox="1"/>
          <p:nvPr/>
        </p:nvSpPr>
        <p:spPr>
          <a:xfrm>
            <a:off x="784503" y="1490542"/>
            <a:ext cx="7200800" cy="3282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CH" dirty="0"/>
              <a:t>Positionspapier für mehr </a:t>
            </a:r>
            <a:r>
              <a:rPr lang="de-CH" b="1" dirty="0"/>
              <a:t>Sensibilisierung</a:t>
            </a:r>
            <a:r>
              <a:rPr lang="de-CH" dirty="0"/>
              <a:t> an der Universität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CH" dirty="0" err="1"/>
              <a:t>Soundingboard</a:t>
            </a:r>
            <a:r>
              <a:rPr lang="de-CH" dirty="0"/>
              <a:t> </a:t>
            </a:r>
            <a:r>
              <a:rPr lang="de-CH" b="1" dirty="0"/>
              <a:t>Onlineschulung</a:t>
            </a:r>
            <a:r>
              <a:rPr lang="de-CH" dirty="0"/>
              <a:t> für den Schutz der </a:t>
            </a:r>
            <a:r>
              <a:rPr lang="de-CH" b="1" dirty="0"/>
              <a:t>persönlichen Integrität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CH" dirty="0"/>
              <a:t>Erstellung eines Katalogs mit </a:t>
            </a:r>
            <a:r>
              <a:rPr lang="de-CH" b="1" dirty="0"/>
              <a:t>Anlaufstellen</a:t>
            </a:r>
            <a:r>
              <a:rPr lang="de-CH" dirty="0"/>
              <a:t> aller Hochschulen bei Verletzung der </a:t>
            </a:r>
            <a:r>
              <a:rPr lang="de-CH" b="1" dirty="0"/>
              <a:t>persönlichen Integrität </a:t>
            </a:r>
            <a:r>
              <a:rPr lang="de-CH" dirty="0"/>
              <a:t>(Gleichstellungskommission VSS)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CH" dirty="0"/>
              <a:t>Umfrage zu </a:t>
            </a:r>
            <a:r>
              <a:rPr lang="de-CH" b="1" dirty="0"/>
              <a:t>Wohnsituation</a:t>
            </a:r>
            <a:r>
              <a:rPr lang="de-CH" dirty="0"/>
              <a:t> der Studierenden aufgrund von Corona (Sozialkommission VSS) 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2DA65C-8216-4332-A120-6CECC3576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956" r="73624" b="1870"/>
          <a:stretch/>
        </p:blipFill>
        <p:spPr>
          <a:xfrm>
            <a:off x="6090592" y="4369966"/>
            <a:ext cx="2009800" cy="1728192"/>
          </a:xfrm>
          <a:prstGeom prst="rect">
            <a:avLst/>
          </a:prstGeom>
        </p:spPr>
      </p:pic>
      <p:sp>
        <p:nvSpPr>
          <p:cNvPr id="11" name="AutoShape 2" descr="Stock-Vektor von 'Soziales Netzwerk-Icon-set'">
            <a:extLst>
              <a:ext uri="{FF2B5EF4-FFF2-40B4-BE49-F238E27FC236}">
                <a16:creationId xmlns:a16="http://schemas.microsoft.com/office/drawing/2014/main" id="{42C2372E-3F19-4788-A0BB-A9E840E689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9C2523A-72E6-4800-B538-DB574FC6F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39" r="75515" b="37087"/>
          <a:stretch/>
        </p:blipFill>
        <p:spPr>
          <a:xfrm>
            <a:off x="899592" y="4810166"/>
            <a:ext cx="1577752" cy="146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2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Ressort Inneres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Fachgruppentreffen April 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4319291B-E5B1-CF4B-B203-A6DE4EB34C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3605" r="-8" b="20713"/>
          <a:stretch/>
        </p:blipFill>
        <p:spPr>
          <a:xfrm>
            <a:off x="432002" y="1268784"/>
            <a:ext cx="2536763" cy="2160000"/>
          </a:xfr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598185D-B4BC-7041-9BAB-13139236E8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800" y="3536819"/>
            <a:ext cx="2663825" cy="2772257"/>
          </a:xfrm>
        </p:spPr>
        <p:txBody>
          <a:bodyPr/>
          <a:lstStyle/>
          <a:p>
            <a:pPr algn="ctr"/>
            <a:r>
              <a:rPr lang="de-DE" sz="1600" b="1" dirty="0"/>
              <a:t>Online Pub Quiz</a:t>
            </a:r>
          </a:p>
          <a:p>
            <a:endParaRPr lang="de-D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29.04 -&gt; 19:00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Anmeldung an </a:t>
            </a:r>
            <a:r>
              <a:rPr lang="de-DE" sz="1600" dirty="0">
                <a:hlinkClick r:id="rId3"/>
              </a:rPr>
              <a:t>kultur-skuba@unibas.ch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Teams und Einzelpersonen möglich</a:t>
            </a:r>
          </a:p>
        </p:txBody>
      </p:sp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0FA88AAB-5255-4343-8F51-EF7D0BD1E00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" b="14973"/>
          <a:stretch/>
        </p:blipFill>
        <p:spPr>
          <a:xfrm>
            <a:off x="3240090" y="1268784"/>
            <a:ext cx="2536763" cy="2160000"/>
          </a:xfr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944ED79-23F8-D540-89E7-66A535D057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40088" y="3536819"/>
            <a:ext cx="2663825" cy="2772258"/>
          </a:xfrm>
        </p:spPr>
        <p:txBody>
          <a:bodyPr/>
          <a:lstStyle/>
          <a:p>
            <a:pPr algn="ctr"/>
            <a:r>
              <a:rPr lang="de-DE" sz="1600" b="1" dirty="0" err="1"/>
              <a:t>skuba</a:t>
            </a:r>
            <a:r>
              <a:rPr lang="de-DE" sz="1600" b="1" dirty="0"/>
              <a:t> </a:t>
            </a:r>
            <a:r>
              <a:rPr lang="de-DE" sz="1600" b="1" dirty="0" err="1"/>
              <a:t>Hoodies</a:t>
            </a:r>
            <a:r>
              <a:rPr lang="de-DE" sz="1600" b="1" dirty="0"/>
              <a:t>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Input aus der </a:t>
            </a:r>
            <a:r>
              <a:rPr lang="de-DE" sz="1600" dirty="0" err="1"/>
              <a:t>Studierendenschaft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Produktion so fair &amp; günstig wie möglich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Fertigstellung im HS 21</a:t>
            </a:r>
          </a:p>
        </p:txBody>
      </p:sp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B4F7B42E-CD1E-3B41-B539-16E6FF890B1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3" b="13371"/>
          <a:stretch/>
        </p:blipFill>
        <p:spPr>
          <a:xfrm>
            <a:off x="6048380" y="1160746"/>
            <a:ext cx="2455011" cy="2160000"/>
          </a:xfr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B33525F-66B2-5841-A918-743381C1E4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48374" y="3536818"/>
            <a:ext cx="2663825" cy="2663965"/>
          </a:xfrm>
        </p:spPr>
        <p:txBody>
          <a:bodyPr/>
          <a:lstStyle/>
          <a:p>
            <a:pPr algn="ctr"/>
            <a:r>
              <a:rPr lang="de-DE" sz="1600" b="1" dirty="0"/>
              <a:t>Totalrevision Reglemente</a:t>
            </a:r>
          </a:p>
          <a:p>
            <a:endParaRPr lang="de-DE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Körperschaft / Verein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Unterstützung KSRP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Zusammenarbeit FG IUS</a:t>
            </a:r>
          </a:p>
          <a:p>
            <a:endParaRPr lang="de-DE" sz="1600" dirty="0"/>
          </a:p>
          <a:p>
            <a:endParaRPr lang="de-DE" sz="1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92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15" grpId="0" build="p"/>
    </p:bldLst>
  </p:timing>
</p:sld>
</file>

<file path=ppt/theme/theme1.xml><?xml version="1.0" encoding="utf-8"?>
<a:theme xmlns:a="http://schemas.openxmlformats.org/drawingml/2006/main" name="Larissa">
  <a:themeElements>
    <a:clrScheme name="Uni Basel">
      <a:dk1>
        <a:srgbClr val="000000"/>
      </a:dk1>
      <a:lt1>
        <a:srgbClr val="FFFFFF"/>
      </a:lt1>
      <a:dk2>
        <a:srgbClr val="006E6E"/>
      </a:dk2>
      <a:lt2>
        <a:srgbClr val="BEC3C8"/>
      </a:lt2>
      <a:accent1>
        <a:srgbClr val="A5D7D2"/>
      </a:accent1>
      <a:accent2>
        <a:srgbClr val="1EA5A5"/>
      </a:accent2>
      <a:accent3>
        <a:srgbClr val="2D373C"/>
      </a:accent3>
      <a:accent4>
        <a:srgbClr val="8C9196"/>
      </a:accent4>
      <a:accent5>
        <a:srgbClr val="D20537"/>
      </a:accent5>
      <a:accent6>
        <a:srgbClr val="EB829B"/>
      </a:accent6>
      <a:hlink>
        <a:srgbClr val="000000"/>
      </a:hlink>
      <a:folHlink>
        <a:srgbClr val="000000"/>
      </a:folHlink>
    </a:clrScheme>
    <a:fontScheme name="Uni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2200"/>
          </a:lnSpc>
          <a:defRPr dirty="0"/>
        </a:defPPr>
      </a:lstStyle>
    </a:txDef>
  </a:objectDefaults>
  <a:extraClrSchemeLst>
    <a:extraClrScheme>
      <a:clrScheme name="Uni Basel">
        <a:dk1>
          <a:srgbClr val="000000"/>
        </a:dk1>
        <a:lt1>
          <a:srgbClr val="FFFFFF"/>
        </a:lt1>
        <a:dk2>
          <a:srgbClr val="006E6E"/>
        </a:dk2>
        <a:lt2>
          <a:srgbClr val="BEC3C8"/>
        </a:lt2>
        <a:accent1>
          <a:srgbClr val="A5D7D2"/>
        </a:accent1>
        <a:accent2>
          <a:srgbClr val="1EA5A5"/>
        </a:accent2>
        <a:accent3>
          <a:srgbClr val="2D373C"/>
        </a:accent3>
        <a:accent4>
          <a:srgbClr val="8C9196"/>
        </a:accent4>
        <a:accent5>
          <a:srgbClr val="D20537"/>
        </a:accent5>
        <a:accent6>
          <a:srgbClr val="EB829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uni_basel_V02_de</Template>
  <TotalTime>0</TotalTime>
  <Words>1749</Words>
  <Application>Microsoft Macintosh PowerPoint</Application>
  <PresentationFormat>Bildschirmpräsentation (4:3)</PresentationFormat>
  <Paragraphs>464</Paragraphs>
  <Slides>28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Calibri</vt:lpstr>
      <vt:lpstr>Georgia</vt:lpstr>
      <vt:lpstr>Symbol</vt:lpstr>
      <vt:lpstr>Larissa</vt:lpstr>
      <vt:lpstr>Fachgruppentreffen der skuba </vt:lpstr>
      <vt:lpstr>Traktanden</vt:lpstr>
      <vt:lpstr>Traktanden</vt:lpstr>
      <vt:lpstr>Ressort Äusseres</vt:lpstr>
      <vt:lpstr>Ressort Kultur</vt:lpstr>
      <vt:lpstr>Ressort Lehre &amp; QS </vt:lpstr>
      <vt:lpstr>Gremien und Kommissionen - Vakanzen</vt:lpstr>
      <vt:lpstr>Ressort Soziales</vt:lpstr>
      <vt:lpstr>Ressort Inneres </vt:lpstr>
      <vt:lpstr>Geschäftsführung</vt:lpstr>
      <vt:lpstr>Traktanden</vt:lpstr>
      <vt:lpstr>Bericht aus der Corona Task Force</vt:lpstr>
      <vt:lpstr>Bericht über den Jour Fixe</vt:lpstr>
      <vt:lpstr>Traktanden </vt:lpstr>
      <vt:lpstr>Fachgruppenveranstaltungen in Präsenz?</vt:lpstr>
      <vt:lpstr>Traktanden</vt:lpstr>
      <vt:lpstr>Mailverteiler</vt:lpstr>
      <vt:lpstr>Traktanden</vt:lpstr>
      <vt:lpstr>Sondertreffen für finanzverantwortliche Personen</vt:lpstr>
      <vt:lpstr>Traktanden</vt:lpstr>
      <vt:lpstr>Herbstsemester 2021</vt:lpstr>
      <vt:lpstr>Traktanden</vt:lpstr>
      <vt:lpstr>Studierendenrat (SR) &amp; Fachgruppen</vt:lpstr>
      <vt:lpstr>Traktanden</vt:lpstr>
      <vt:lpstr>Diskussionsrunde</vt:lpstr>
      <vt:lpstr>Traktanden</vt:lpstr>
      <vt:lpstr>Varia</vt:lpstr>
      <vt:lpstr>Vielen Dank für Eure Aufmerksamkeit.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Fachgruppentreffen der skuba</dc:title>
  <dc:creator>Giuliano Borter</dc:creator>
  <cp:lastModifiedBy>Jannis Wieczorek</cp:lastModifiedBy>
  <cp:revision>144</cp:revision>
  <dcterms:created xsi:type="dcterms:W3CDTF">2018-01-18T12:28:24Z</dcterms:created>
  <dcterms:modified xsi:type="dcterms:W3CDTF">2021-04-21T22:41:30Z</dcterms:modified>
</cp:coreProperties>
</file>